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2" r:id="rId4"/>
    <p:sldId id="258" r:id="rId5"/>
    <p:sldId id="259" r:id="rId6"/>
    <p:sldId id="260" r:id="rId7"/>
    <p:sldId id="261" r:id="rId8"/>
    <p:sldId id="257" r:id="rId9"/>
    <p:sldId id="263" r:id="rId10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Imag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42" name="Imag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432440" y="360000"/>
            <a:ext cx="7405920" cy="682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4" name="Image 8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85" name="Imag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32440" y="360000"/>
            <a:ext cx="7405920" cy="682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2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815760" y="-815760"/>
            <a:ext cx="1638000" cy="163800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0" name="CustomShape 2"/>
          <p:cNvSpPr/>
          <p:nvPr/>
        </p:nvSpPr>
        <p:spPr>
          <a:xfrm>
            <a:off x="168840" y="21240"/>
            <a:ext cx="1701360" cy="170136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182880" y="1054440"/>
            <a:ext cx="1125000" cy="110196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921600" y="1413720"/>
            <a:ext cx="209520" cy="20952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1157040" y="1344960"/>
            <a:ext cx="63360" cy="6336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</a:ln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1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815760" y="-815760"/>
            <a:ext cx="1638000" cy="163800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4" name="CustomShape 2"/>
          <p:cNvSpPr/>
          <p:nvPr/>
        </p:nvSpPr>
        <p:spPr>
          <a:xfrm>
            <a:off x="168840" y="21240"/>
            <a:ext cx="1701360" cy="170136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45" name="CustomShape 3"/>
          <p:cNvSpPr/>
          <p:nvPr/>
        </p:nvSpPr>
        <p:spPr>
          <a:xfrm rot="2315400">
            <a:off x="182880" y="1054440"/>
            <a:ext cx="1125000" cy="110196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46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7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8" name="CustomShape 6"/>
          <p:cNvSpPr/>
          <p:nvPr/>
        </p:nvSpPr>
        <p:spPr>
          <a:xfrm>
            <a:off x="921600" y="1413720"/>
            <a:ext cx="209520" cy="20952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49" name="CustomShape 7"/>
          <p:cNvSpPr/>
          <p:nvPr/>
        </p:nvSpPr>
        <p:spPr>
          <a:xfrm>
            <a:off x="1157040" y="1344960"/>
            <a:ext cx="63360" cy="6336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</a:ln>
        </p:spPr>
      </p:sp>
      <p:sp>
        <p:nvSpPr>
          <p:cNvPr id="50" name="PlaceHolder 8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1471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dissolve/>
  </p:transition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432440" y="360000"/>
            <a:ext cx="7405920" cy="1471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4300">
                <a:solidFill>
                  <a:srgbClr val="FF0000"/>
                </a:solidFill>
                <a:latin typeface="Gill Sans MT"/>
              </a:rPr>
              <a:t>SEANCE N°2: RUSE RENARD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1432440" y="1850040"/>
            <a:ext cx="7405920" cy="1751760"/>
          </a:xfrm>
          <a:prstGeom prst="rect">
            <a:avLst/>
          </a:prstGeom>
          <a:noFill/>
          <a:ln>
            <a:noFill/>
          </a:ln>
        </p:spPr>
        <p:txBody>
          <a:bodyPr lIns="90000" tIns="0" rIns="90000" bIns="45000"/>
          <a:lstStyle/>
          <a:p>
            <a:pPr>
              <a:lnSpc>
                <a:spcPct val="100000"/>
              </a:lnSpc>
            </a:pPr>
            <a:r>
              <a:rPr lang="fr-FR" sz="2600">
                <a:solidFill>
                  <a:srgbClr val="361309"/>
                </a:solidFill>
                <a:latin typeface="Gill Sans MT"/>
              </a:rPr>
              <a:t> </a:t>
            </a:r>
            <a:r>
              <a:rPr lang="fr-FR" sz="2600" u="sng">
                <a:solidFill>
                  <a:srgbClr val="361309"/>
                </a:solidFill>
                <a:latin typeface="Gill Sans MT"/>
              </a:rPr>
              <a:t>Objectif :</a:t>
            </a:r>
            <a:r>
              <a:rPr lang="fr-FR" sz="2600">
                <a:solidFill>
                  <a:srgbClr val="361309"/>
                </a:solidFill>
                <a:latin typeface="Gill Sans MT"/>
              </a:rPr>
              <a:t> découvrir les caractéristiques de la fable et les sources d’inspiration de Jean de Lafontaine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5920" cy="1471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r-FR" sz="2800" u="sng">
                <a:solidFill>
                  <a:srgbClr val="009933"/>
                </a:solidFill>
                <a:latin typeface="Arial Black"/>
              </a:rPr>
              <a:t>A. QUI EST JEAN DE LAFONTAINE ?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4000" y="21427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dirty="0">
                <a:latin typeface="Gill Sans MT"/>
              </a:rPr>
              <a:t>Questionnaire évalué à partir d'une vidéo et d'un document complémentaire,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432440" y="360000"/>
            <a:ext cx="7405920" cy="1471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2800" u="sng" dirty="0">
                <a:solidFill>
                  <a:srgbClr val="009933"/>
                </a:solidFill>
                <a:latin typeface="Arial Black"/>
              </a:rPr>
              <a:t>B. Analyse de la fable « le corbeau et le renard »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4539124"/>
          </a:xfrm>
        </p:spPr>
        <p:txBody>
          <a:bodyPr/>
          <a:lstStyle/>
          <a:p>
            <a:endParaRPr lang="fr-FR" dirty="0"/>
          </a:p>
          <a:p>
            <a:r>
              <a:rPr lang="fr-FR" b="1" dirty="0"/>
              <a:t> </a:t>
            </a:r>
            <a:endParaRPr lang="fr-FR" dirty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Quelle </a:t>
            </a:r>
            <a:r>
              <a:rPr lang="fr-FR" sz="3200" dirty="0"/>
              <a:t>stratégie le renard adopte-t-il pour obtenir ce qu’il veut </a:t>
            </a:r>
            <a:r>
              <a:rPr lang="fr-FR" sz="3200" dirty="0" smtClean="0"/>
              <a:t>?</a:t>
            </a:r>
          </a:p>
          <a:p>
            <a:r>
              <a:rPr lang="fr-FR" sz="3200" dirty="0" smtClean="0"/>
              <a:t> </a:t>
            </a:r>
            <a:endParaRPr lang="fr-FR" sz="3200" dirty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Trouve </a:t>
            </a:r>
            <a:r>
              <a:rPr lang="fr-FR" sz="3200" dirty="0"/>
              <a:t>un adjectif pour décrire l’attitude du renard. </a:t>
            </a:r>
            <a:endParaRPr lang="fr-FR" sz="3200" dirty="0" smtClean="0"/>
          </a:p>
          <a:p>
            <a:endParaRPr lang="fr-FR" sz="3200" dirty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Trouve </a:t>
            </a:r>
            <a:r>
              <a:rPr lang="fr-FR" sz="3200" dirty="0"/>
              <a:t>deux adjectifs pour décrire l’attitude du corbeau.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8596" y="360000"/>
            <a:ext cx="8409764" cy="1211612"/>
          </a:xfrm>
        </p:spPr>
        <p:txBody>
          <a:bodyPr/>
          <a:lstStyle/>
          <a:p>
            <a:r>
              <a:rPr lang="fr-FR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fr-FR" sz="36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Comprendre la ruse</a:t>
            </a:r>
            <a:endParaRPr lang="fr-FR" sz="3600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5920" cy="997298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b) Approfondir</a:t>
            </a:r>
            <a:endParaRPr lang="fr-FR" sz="3600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3200" dirty="0"/>
              <a:t>Relève au moins deux indices qui montrent que la fable de la Fontaine est un poème. </a:t>
            </a: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/>
              <a:t>Explique avec tes propres mots la morale de la fable de la Fontaine.  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60000"/>
            <a:ext cx="8195450" cy="997298"/>
          </a:xfrm>
        </p:spPr>
        <p:txBody>
          <a:bodyPr/>
          <a:lstStyle/>
          <a:p>
            <a:r>
              <a:rPr lang="fr-FR" sz="3600" b="1" u="sng" dirty="0" smtClean="0">
                <a:solidFill>
                  <a:srgbClr val="7030A0"/>
                </a:solidFill>
              </a:rPr>
              <a:t>c) Compléter le texte à trous suivant</a:t>
            </a:r>
            <a:endParaRPr lang="fr-FR" sz="3600" b="1" u="sng" dirty="0">
              <a:solidFill>
                <a:srgbClr val="7030A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57158" y="1643050"/>
            <a:ext cx="8228880" cy="4753438"/>
          </a:xfrm>
        </p:spPr>
        <p:txBody>
          <a:bodyPr/>
          <a:lstStyle/>
          <a:p>
            <a:r>
              <a:rPr lang="fr-FR" sz="2800" i="1" dirty="0" smtClean="0"/>
              <a:t>La Fontaine – récit – Esope – vivante – poème – Antiquité – morale </a:t>
            </a:r>
            <a:endParaRPr lang="fr-FR" sz="2800" dirty="0" smtClean="0"/>
          </a:p>
          <a:p>
            <a:r>
              <a:rPr lang="fr-FR" sz="2800" dirty="0" smtClean="0"/>
              <a:t> </a:t>
            </a:r>
          </a:p>
          <a:p>
            <a:pPr algn="just"/>
            <a:r>
              <a:rPr lang="fr-FR" sz="2800" dirty="0" smtClean="0"/>
              <a:t>Une fable est un ……………………… qui illustre une  ………………….. </a:t>
            </a:r>
          </a:p>
          <a:p>
            <a:pPr algn="just"/>
            <a:r>
              <a:rPr lang="fr-FR" sz="2800" dirty="0" smtClean="0"/>
              <a:t>Elle </a:t>
            </a:r>
            <a:r>
              <a:rPr lang="fr-FR" sz="2800" dirty="0"/>
              <a:t>a souvent la forme d’un……………………….. C’est un genre connu depuis l’……………………………………… </a:t>
            </a:r>
          </a:p>
          <a:p>
            <a:pPr algn="just"/>
            <a:r>
              <a:rPr lang="fr-FR" sz="2800" dirty="0"/>
              <a:t>……………………………………………. prend la fable d’…………………. pour modèle et la réécrit en la rendant ……………………..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5920" cy="1471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r-FR" sz="2800" u="sng" dirty="0" smtClean="0">
                <a:solidFill>
                  <a:srgbClr val="009933"/>
                </a:solidFill>
                <a:latin typeface="Arial Black"/>
              </a:rPr>
              <a:t>C. LA STRUCTURE NARRATIVE DE LA FABLE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4000" y="21427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dirty="0" smtClean="0">
                <a:latin typeface="Gill Sans MT"/>
              </a:rPr>
              <a:t>Voir photocopie.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432440" y="360000"/>
            <a:ext cx="7405920" cy="1471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r-FR" sz="2800" u="sng" dirty="0" smtClean="0">
                <a:solidFill>
                  <a:srgbClr val="009933"/>
                </a:solidFill>
                <a:latin typeface="Arial Black"/>
              </a:rPr>
              <a:t>D. COMMENT RECONNAITRE UNE FABLE?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504000" y="21427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500306"/>
            <a:ext cx="835824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Faisons le point. Ce bilan te permettra de commencer à compléter la fiche mémo 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u="sng" dirty="0">
              <a:latin typeface="Maiandra GD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u="sng" dirty="0">
              <a:latin typeface="Maiandra GD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166</Words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Diapositive 1</vt:lpstr>
      <vt:lpstr>Diapositive 2</vt:lpstr>
      <vt:lpstr>Diapositive 3</vt:lpstr>
      <vt:lpstr>a) Comprendre la ruse</vt:lpstr>
      <vt:lpstr>b) Approfondir</vt:lpstr>
      <vt:lpstr>c) Compléter le texte à trous suivant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Aurélie</cp:lastModifiedBy>
  <cp:revision>6</cp:revision>
  <dcterms:modified xsi:type="dcterms:W3CDTF">2022-12-28T10:20:31Z</dcterms:modified>
</cp:coreProperties>
</file>