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62" r:id="rId4"/>
    <p:sldId id="258" r:id="rId5"/>
    <p:sldId id="259" r:id="rId6"/>
    <p:sldId id="260" r:id="rId7"/>
    <p:sldId id="261" r:id="rId8"/>
    <p:sldId id="257" r:id="rId9"/>
    <p:sldId id="263" r:id="rId10"/>
  </p:sldIdLst>
  <p:sldSz cx="9144000" cy="6858000" type="screen4x3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41" name="Image 40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42" name="Image 41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432440" y="360000"/>
            <a:ext cx="7405920" cy="6823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84" name="Image 83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85" name="Image 84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432440" y="360000"/>
            <a:ext cx="7405920" cy="6823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2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-815760" y="-815760"/>
            <a:ext cx="1638000" cy="1638000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CFAF4"/>
          </a:solidFill>
          <a:ln w="3240">
            <a:solidFill>
              <a:srgbClr val="D1C3A0"/>
            </a:solidFill>
            <a:round/>
          </a:ln>
        </p:spPr>
      </p:sp>
      <p:sp>
        <p:nvSpPr>
          <p:cNvPr id="10" name="CustomShape 2"/>
          <p:cNvSpPr/>
          <p:nvPr/>
        </p:nvSpPr>
        <p:spPr>
          <a:xfrm>
            <a:off x="168840" y="21240"/>
            <a:ext cx="1701360" cy="1701360"/>
          </a:xfrm>
          <a:prstGeom prst="ellipse">
            <a:avLst/>
          </a:prstGeom>
          <a:noFill/>
          <a:ln w="27360">
            <a:solidFill>
              <a:srgbClr val="FFF4DD"/>
            </a:solidFill>
            <a:round/>
          </a:ln>
        </p:spPr>
      </p:sp>
      <p:sp>
        <p:nvSpPr>
          <p:cNvPr id="2" name="CustomShape 3"/>
          <p:cNvSpPr/>
          <p:nvPr/>
        </p:nvSpPr>
        <p:spPr>
          <a:xfrm rot="2315400">
            <a:off x="182880" y="1054440"/>
            <a:ext cx="1125000" cy="1101960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AF6"/>
              </a:gs>
              <a:gs pos="100000">
                <a:srgbClr val="EED18E"/>
              </a:gs>
            </a:gsLst>
            <a:path path="circle"/>
          </a:gradFill>
          <a:ln w="7200">
            <a:solidFill>
              <a:srgbClr val="C6B792"/>
            </a:solidFill>
            <a:round/>
          </a:ln>
        </p:spPr>
      </p:sp>
      <p:sp>
        <p:nvSpPr>
          <p:cNvPr id="3" name="CustomShape 4"/>
          <p:cNvSpPr/>
          <p:nvPr/>
        </p:nvSpPr>
        <p:spPr>
          <a:xfrm>
            <a:off x="1013040" y="0"/>
            <a:ext cx="8130240" cy="68572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4" name="CustomShape 5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5" name="CustomShape 6"/>
          <p:cNvSpPr/>
          <p:nvPr/>
        </p:nvSpPr>
        <p:spPr>
          <a:xfrm>
            <a:off x="921600" y="1413720"/>
            <a:ext cx="209520" cy="209520"/>
          </a:xfrm>
          <a:prstGeom prst="ellipse">
            <a:avLst/>
          </a:prstGeom>
          <a:gradFill>
            <a:gsLst>
              <a:gs pos="0">
                <a:srgbClr val="DAF5FE"/>
              </a:gs>
              <a:gs pos="100000">
                <a:srgbClr val="00AAD4"/>
              </a:gs>
            </a:gsLst>
            <a:path path="circle"/>
          </a:gradFill>
          <a:ln w="2160">
            <a:solidFill>
              <a:srgbClr val="308DA4"/>
            </a:solidFill>
            <a:round/>
          </a:ln>
        </p:spPr>
      </p:sp>
      <p:sp>
        <p:nvSpPr>
          <p:cNvPr id="6" name="CustomShape 7"/>
          <p:cNvSpPr/>
          <p:nvPr/>
        </p:nvSpPr>
        <p:spPr>
          <a:xfrm>
            <a:off x="1157040" y="1344960"/>
            <a:ext cx="63360" cy="63360"/>
          </a:xfrm>
          <a:prstGeom prst="ellipse">
            <a:avLst/>
          </a:prstGeom>
          <a:noFill/>
          <a:ln w="12600">
            <a:solidFill>
              <a:srgbClr val="317F93"/>
            </a:solidFill>
            <a:round/>
          </a:ln>
        </p:spPr>
      </p:sp>
      <p:sp>
        <p:nvSpPr>
          <p:cNvPr id="7" name="PlaceHolder 8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16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fr-FR">
                <a:latin typeface="Arial"/>
              </a:rPr>
              <a:t>Cliquez pour éditer le format du texte-titre</a:t>
            </a:r>
            <a:endParaRPr/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fr-FR" sz="3200">
                <a:latin typeface="Arial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2800">
                <a:latin typeface="Arial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2400">
                <a:latin typeface="Arial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2000">
                <a:latin typeface="Arial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2000">
                <a:latin typeface="Arial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2000">
                <a:latin typeface="Arial"/>
              </a:rPr>
              <a:t>Sixième niveau de plan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fr-FR" sz="2000">
                <a:latin typeface="Arial"/>
              </a:rPr>
              <a:t>Septième niveau de plan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dissolve/>
  </p:transition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-815760" y="-815760"/>
            <a:ext cx="1638000" cy="1638000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CFAF4"/>
          </a:solidFill>
          <a:ln w="3240">
            <a:solidFill>
              <a:srgbClr val="D1C3A0"/>
            </a:solidFill>
            <a:round/>
          </a:ln>
        </p:spPr>
      </p:sp>
      <p:sp>
        <p:nvSpPr>
          <p:cNvPr id="44" name="CustomShape 2"/>
          <p:cNvSpPr/>
          <p:nvPr/>
        </p:nvSpPr>
        <p:spPr>
          <a:xfrm>
            <a:off x="168840" y="21240"/>
            <a:ext cx="1701360" cy="1701360"/>
          </a:xfrm>
          <a:prstGeom prst="ellipse">
            <a:avLst/>
          </a:prstGeom>
          <a:noFill/>
          <a:ln w="27360">
            <a:solidFill>
              <a:srgbClr val="FFF4DD"/>
            </a:solidFill>
            <a:round/>
          </a:ln>
        </p:spPr>
      </p:sp>
      <p:sp>
        <p:nvSpPr>
          <p:cNvPr id="45" name="CustomShape 3"/>
          <p:cNvSpPr/>
          <p:nvPr/>
        </p:nvSpPr>
        <p:spPr>
          <a:xfrm rot="2315400">
            <a:off x="182880" y="1054440"/>
            <a:ext cx="1125000" cy="1101960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AF6"/>
              </a:gs>
              <a:gs pos="100000">
                <a:srgbClr val="EED18E"/>
              </a:gs>
            </a:gsLst>
            <a:path path="circle"/>
          </a:gradFill>
          <a:ln w="7200">
            <a:solidFill>
              <a:srgbClr val="C6B792"/>
            </a:solidFill>
            <a:round/>
          </a:ln>
        </p:spPr>
      </p:sp>
      <p:sp>
        <p:nvSpPr>
          <p:cNvPr id="46" name="CustomShape 4"/>
          <p:cNvSpPr/>
          <p:nvPr/>
        </p:nvSpPr>
        <p:spPr>
          <a:xfrm>
            <a:off x="1013040" y="0"/>
            <a:ext cx="8130240" cy="68572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47" name="CustomShape 5"/>
          <p:cNvSpPr/>
          <p:nvPr/>
        </p:nvSpPr>
        <p:spPr>
          <a:xfrm>
            <a:off x="1014840" y="0"/>
            <a:ext cx="72360" cy="68572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48" name="CustomShape 6"/>
          <p:cNvSpPr/>
          <p:nvPr/>
        </p:nvSpPr>
        <p:spPr>
          <a:xfrm>
            <a:off x="921600" y="1413720"/>
            <a:ext cx="209520" cy="209520"/>
          </a:xfrm>
          <a:prstGeom prst="ellipse">
            <a:avLst/>
          </a:prstGeom>
          <a:gradFill>
            <a:gsLst>
              <a:gs pos="0">
                <a:srgbClr val="DAF5FE"/>
              </a:gs>
              <a:gs pos="100000">
                <a:srgbClr val="00AAD4"/>
              </a:gs>
            </a:gsLst>
            <a:path path="circle"/>
          </a:gradFill>
          <a:ln w="2160">
            <a:solidFill>
              <a:srgbClr val="308DA4"/>
            </a:solidFill>
            <a:round/>
          </a:ln>
        </p:spPr>
      </p:sp>
      <p:sp>
        <p:nvSpPr>
          <p:cNvPr id="49" name="CustomShape 7"/>
          <p:cNvSpPr/>
          <p:nvPr/>
        </p:nvSpPr>
        <p:spPr>
          <a:xfrm>
            <a:off x="1157040" y="1344960"/>
            <a:ext cx="63360" cy="63360"/>
          </a:xfrm>
          <a:prstGeom prst="ellipse">
            <a:avLst/>
          </a:prstGeom>
          <a:noFill/>
          <a:ln w="12600">
            <a:solidFill>
              <a:srgbClr val="317F93"/>
            </a:solidFill>
            <a:round/>
          </a:ln>
        </p:spPr>
      </p:sp>
      <p:sp>
        <p:nvSpPr>
          <p:cNvPr id="50" name="PlaceHolder 8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14716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fr-FR">
                <a:latin typeface="Arial"/>
              </a:rPr>
              <a:t>Cliquez pour éditer le format du texte-titre</a:t>
            </a:r>
            <a:endParaRPr/>
          </a:p>
        </p:txBody>
      </p:sp>
      <p:sp>
        <p:nvSpPr>
          <p:cNvPr id="51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fr-FR">
                <a:latin typeface="Arial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>
                <a:latin typeface="Arial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>
                <a:latin typeface="Arial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>
                <a:latin typeface="Arial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>
                <a:latin typeface="Arial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>
                <a:latin typeface="Arial"/>
              </a:rPr>
              <a:t>Sixième niveau de plan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fr-FR">
                <a:latin typeface="Arial"/>
              </a:rPr>
              <a:t>Septième niveau de plan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>
    <p:dissolve/>
  </p:transition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1432440" y="360000"/>
            <a:ext cx="7405920" cy="1471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fr-FR" sz="4300">
                <a:solidFill>
                  <a:srgbClr val="FF0000"/>
                </a:solidFill>
                <a:latin typeface="Gill Sans MT"/>
              </a:rPr>
              <a:t>SEANCE N°2: RUSE RENARD</a:t>
            </a:r>
            <a:endParaRPr/>
          </a:p>
        </p:txBody>
      </p:sp>
      <p:sp>
        <p:nvSpPr>
          <p:cNvPr id="87" name="CustomShape 2"/>
          <p:cNvSpPr/>
          <p:nvPr/>
        </p:nvSpPr>
        <p:spPr>
          <a:xfrm>
            <a:off x="1432440" y="1850040"/>
            <a:ext cx="7405920" cy="1751760"/>
          </a:xfrm>
          <a:prstGeom prst="rect">
            <a:avLst/>
          </a:prstGeom>
          <a:noFill/>
          <a:ln>
            <a:noFill/>
          </a:ln>
        </p:spPr>
        <p:txBody>
          <a:bodyPr lIns="90000" tIns="0" rIns="90000" bIns="45000"/>
          <a:lstStyle/>
          <a:p>
            <a:pPr>
              <a:lnSpc>
                <a:spcPct val="100000"/>
              </a:lnSpc>
            </a:pPr>
            <a:r>
              <a:rPr lang="fr-FR" sz="2600">
                <a:solidFill>
                  <a:srgbClr val="361309"/>
                </a:solidFill>
                <a:latin typeface="Gill Sans MT"/>
              </a:rPr>
              <a:t> </a:t>
            </a:r>
            <a:r>
              <a:rPr lang="fr-FR" sz="2600" u="sng">
                <a:solidFill>
                  <a:srgbClr val="361309"/>
                </a:solidFill>
                <a:latin typeface="Gill Sans MT"/>
              </a:rPr>
              <a:t>Objectif :</a:t>
            </a:r>
            <a:r>
              <a:rPr lang="fr-FR" sz="2600">
                <a:solidFill>
                  <a:srgbClr val="361309"/>
                </a:solidFill>
                <a:latin typeface="Gill Sans MT"/>
              </a:rPr>
              <a:t> découvrir les caractéristiques de la fable et les sources d’inspiration de Jean de Lafontaine</a:t>
            </a: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1432440" y="360000"/>
            <a:ext cx="7405920" cy="1471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fr-FR" sz="2800" u="sng">
                <a:solidFill>
                  <a:srgbClr val="009933"/>
                </a:solidFill>
                <a:latin typeface="Arial Black"/>
              </a:rPr>
              <a:t>A. QUI EST JEAN DE LAFONTAINE ?</a:t>
            </a:r>
            <a:endParaRPr/>
          </a:p>
        </p:txBody>
      </p:sp>
      <p:sp>
        <p:nvSpPr>
          <p:cNvPr id="89" name="CustomShape 2"/>
          <p:cNvSpPr/>
          <p:nvPr/>
        </p:nvSpPr>
        <p:spPr>
          <a:xfrm>
            <a:off x="504000" y="2142720"/>
            <a:ext cx="8228880" cy="397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fr-FR" sz="3200" dirty="0">
                <a:latin typeface="Gill Sans MT"/>
              </a:rPr>
              <a:t>Questionnaire évalué à partir d'une vidéo et d'un document complémentaire,</a:t>
            </a: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1432440" y="360000"/>
            <a:ext cx="7405920" cy="147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FR" sz="2800" u="sng" dirty="0">
                <a:solidFill>
                  <a:srgbClr val="009933"/>
                </a:solidFill>
                <a:latin typeface="Arial Black"/>
              </a:rPr>
              <a:t>B. Analyse de la fable « le corbeau et le renard »</a:t>
            </a: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4539124"/>
          </a:xfrm>
        </p:spPr>
        <p:txBody>
          <a:bodyPr/>
          <a:lstStyle/>
          <a:p>
            <a:endParaRPr lang="fr-FR" dirty="0"/>
          </a:p>
          <a:p>
            <a:r>
              <a:rPr lang="fr-FR" b="1" dirty="0"/>
              <a:t> </a:t>
            </a:r>
            <a:endParaRPr lang="fr-FR" dirty="0"/>
          </a:p>
          <a:p>
            <a:pPr>
              <a:buFont typeface="Arial" pitchFamily="34" charset="0"/>
              <a:buChar char="•"/>
            </a:pPr>
            <a:r>
              <a:rPr lang="fr-FR" sz="3200" dirty="0" smtClean="0"/>
              <a:t>Quelle </a:t>
            </a:r>
            <a:r>
              <a:rPr lang="fr-FR" sz="3200" dirty="0"/>
              <a:t>stratégie le renard adopte-t-il pour obtenir ce qu’il veut </a:t>
            </a:r>
            <a:r>
              <a:rPr lang="fr-FR" sz="3200" dirty="0" smtClean="0"/>
              <a:t>?</a:t>
            </a:r>
          </a:p>
          <a:p>
            <a:r>
              <a:rPr lang="fr-FR" sz="3200" dirty="0" smtClean="0"/>
              <a:t> </a:t>
            </a:r>
            <a:endParaRPr lang="fr-FR" sz="3200" dirty="0"/>
          </a:p>
          <a:p>
            <a:pPr>
              <a:buFont typeface="Arial" pitchFamily="34" charset="0"/>
              <a:buChar char="•"/>
            </a:pPr>
            <a:r>
              <a:rPr lang="fr-FR" sz="3200" dirty="0" smtClean="0"/>
              <a:t>Trouve </a:t>
            </a:r>
            <a:r>
              <a:rPr lang="fr-FR" sz="3200" dirty="0"/>
              <a:t>un adjectif pour décrire l’attitude du renard. </a:t>
            </a:r>
            <a:endParaRPr lang="fr-FR" sz="3200" dirty="0" smtClean="0"/>
          </a:p>
          <a:p>
            <a:endParaRPr lang="fr-FR" sz="3200" dirty="0"/>
          </a:p>
          <a:p>
            <a:pPr>
              <a:buFont typeface="Arial" pitchFamily="34" charset="0"/>
              <a:buChar char="•"/>
            </a:pPr>
            <a:r>
              <a:rPr lang="fr-FR" sz="3200" dirty="0" smtClean="0"/>
              <a:t>Trouve </a:t>
            </a:r>
            <a:r>
              <a:rPr lang="fr-FR" sz="3200" dirty="0"/>
              <a:t>deux adjectifs pour décrire l’attitude du corbeau. 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28596" y="360000"/>
            <a:ext cx="8409764" cy="1211612"/>
          </a:xfrm>
        </p:spPr>
        <p:txBody>
          <a:bodyPr/>
          <a:lstStyle/>
          <a:p>
            <a:r>
              <a:rPr lang="fr-FR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fr-FR" sz="3600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Comprendre la ruse</a:t>
            </a:r>
            <a:endParaRPr lang="fr-FR" sz="3600" u="sng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2440" y="360000"/>
            <a:ext cx="7405920" cy="997298"/>
          </a:xfrm>
        </p:spPr>
        <p:txBody>
          <a:bodyPr/>
          <a:lstStyle/>
          <a:p>
            <a:r>
              <a:rPr lang="fr-FR" sz="3600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b) Approfondir</a:t>
            </a:r>
            <a:endParaRPr lang="fr-FR" sz="3600" u="sng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FR" sz="3200" dirty="0"/>
              <a:t>Relève au moins deux indices qui montrent que la fable de la Fontaine est un poème. </a:t>
            </a:r>
            <a:endParaRPr lang="fr-FR" sz="3200" dirty="0" smtClean="0"/>
          </a:p>
          <a:p>
            <a:endParaRPr lang="fr-FR" sz="3200" dirty="0"/>
          </a:p>
          <a:p>
            <a:endParaRPr lang="fr-FR" sz="3200" dirty="0" smtClean="0"/>
          </a:p>
          <a:p>
            <a:pPr>
              <a:buFont typeface="Arial" pitchFamily="34" charset="0"/>
              <a:buChar char="•"/>
            </a:pPr>
            <a:r>
              <a:rPr lang="fr-FR" sz="3200" dirty="0"/>
              <a:t>Explique avec tes propres mots la morale de la fable de la Fontaine.  </a:t>
            </a:r>
          </a:p>
          <a:p>
            <a:r>
              <a:rPr lang="fr-FR" dirty="0"/>
              <a:t> </a:t>
            </a:r>
          </a:p>
          <a:p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360000"/>
            <a:ext cx="8195450" cy="997298"/>
          </a:xfrm>
        </p:spPr>
        <p:txBody>
          <a:bodyPr/>
          <a:lstStyle/>
          <a:p>
            <a:r>
              <a:rPr lang="fr-FR" sz="3600" b="1" u="sng" dirty="0" smtClean="0">
                <a:solidFill>
                  <a:srgbClr val="7030A0"/>
                </a:solidFill>
              </a:rPr>
              <a:t>c) Compléter le texte à trous suivant</a:t>
            </a:r>
            <a:endParaRPr lang="fr-FR" sz="3600" b="1" u="sng" dirty="0">
              <a:solidFill>
                <a:srgbClr val="7030A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/>
          </p:nvPr>
        </p:nvSpPr>
        <p:spPr>
          <a:xfrm>
            <a:off x="357158" y="1643050"/>
            <a:ext cx="8228880" cy="4753438"/>
          </a:xfrm>
        </p:spPr>
        <p:txBody>
          <a:bodyPr/>
          <a:lstStyle/>
          <a:p>
            <a:r>
              <a:rPr lang="fr-FR" sz="2800" i="1" dirty="0" smtClean="0"/>
              <a:t>La Fontaine – récit – Esope – vivante – poème – Antiquité – morale </a:t>
            </a:r>
            <a:endParaRPr lang="fr-FR" sz="2800" dirty="0" smtClean="0"/>
          </a:p>
          <a:p>
            <a:r>
              <a:rPr lang="fr-FR" sz="2800" dirty="0" smtClean="0"/>
              <a:t> </a:t>
            </a:r>
          </a:p>
          <a:p>
            <a:pPr algn="just"/>
            <a:r>
              <a:rPr lang="fr-FR" sz="2800" dirty="0" smtClean="0"/>
              <a:t>Une fable est un ……………………… qui illustre une  ………………….. </a:t>
            </a:r>
          </a:p>
          <a:p>
            <a:pPr algn="just"/>
            <a:r>
              <a:rPr lang="fr-FR" sz="2800" dirty="0" smtClean="0"/>
              <a:t>Elle </a:t>
            </a:r>
            <a:r>
              <a:rPr lang="fr-FR" sz="2800" dirty="0"/>
              <a:t>a souvent la forme d’un……………………….. C’est un genre connu depuis l’……………………………………… </a:t>
            </a:r>
          </a:p>
          <a:p>
            <a:pPr algn="just"/>
            <a:r>
              <a:rPr lang="fr-FR" sz="2800" dirty="0"/>
              <a:t>……………………………………………. prend la fable d’…………………. pour modèle et la réécrit en la rendant ……………………..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1432440" y="360000"/>
            <a:ext cx="7405920" cy="1471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fr-FR" sz="2800" u="sng" dirty="0" smtClean="0">
                <a:solidFill>
                  <a:srgbClr val="009933"/>
                </a:solidFill>
                <a:latin typeface="Arial Black"/>
              </a:rPr>
              <a:t>C. LA STRUCTURE NARRATIVE DE LA FABLE</a:t>
            </a:r>
            <a:endParaRPr/>
          </a:p>
        </p:txBody>
      </p:sp>
      <p:sp>
        <p:nvSpPr>
          <p:cNvPr id="89" name="CustomShape 2"/>
          <p:cNvSpPr/>
          <p:nvPr/>
        </p:nvSpPr>
        <p:spPr>
          <a:xfrm>
            <a:off x="504000" y="2142720"/>
            <a:ext cx="8228880" cy="397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fr-FR" sz="3200" dirty="0" smtClean="0">
                <a:latin typeface="Gill Sans MT"/>
              </a:rPr>
              <a:t>Voir photocopie.</a:t>
            </a: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1432440" y="360000"/>
            <a:ext cx="7405920" cy="1471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fr-FR" sz="2800" u="sng" dirty="0" smtClean="0">
                <a:solidFill>
                  <a:srgbClr val="009933"/>
                </a:solidFill>
                <a:latin typeface="Arial Black"/>
              </a:rPr>
              <a:t>D. COMMENT RECONNAITRE UNE FABLE?</a:t>
            </a:r>
            <a:endParaRPr/>
          </a:p>
        </p:txBody>
      </p:sp>
      <p:sp>
        <p:nvSpPr>
          <p:cNvPr id="89" name="CustomShape 2"/>
          <p:cNvSpPr/>
          <p:nvPr/>
        </p:nvSpPr>
        <p:spPr>
          <a:xfrm>
            <a:off x="504000" y="2142720"/>
            <a:ext cx="8228880" cy="397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endParaRPr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2500306"/>
            <a:ext cx="835824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0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aiandra GD" pitchFamily="34" charset="0"/>
                <a:ea typeface="Calibri" pitchFamily="34" charset="0"/>
                <a:cs typeface="Times New Roman" pitchFamily="18" charset="0"/>
              </a:rPr>
              <a:t>Faisons le point. Ce bilan te permettra de commencer à compléter la fiche mémo 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u="sng" dirty="0">
              <a:latin typeface="Maiandra GD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aiandra GD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="1" u="sng" dirty="0">
              <a:latin typeface="Maiandra GD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aiandra GD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166</Words>
  <PresentationFormat>Affichage à l'écran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Office Theme</vt:lpstr>
      <vt:lpstr>Office Theme</vt:lpstr>
      <vt:lpstr>Diapositive 1</vt:lpstr>
      <vt:lpstr>Diapositive 2</vt:lpstr>
      <vt:lpstr>Diapositive 3</vt:lpstr>
      <vt:lpstr>a) Comprendre la ruse</vt:lpstr>
      <vt:lpstr>b) Approfondir</vt:lpstr>
      <vt:lpstr>c) Compléter le texte à trous suivant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cp:lastModifiedBy>Aurélie</cp:lastModifiedBy>
  <cp:revision>6</cp:revision>
  <dcterms:modified xsi:type="dcterms:W3CDTF">2022-12-28T10:20:31Z</dcterms:modified>
</cp:coreProperties>
</file>